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63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07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68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3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9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9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1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09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0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0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6C7D-084D-4EAB-955B-2A3E7468C1E0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1EA7F-1D5C-4221-84CA-F9A7FD12D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27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>
                <a:latin typeface="Letter-join Plus 8" panose="02000505000000020003" pitchFamily="50" charset="0"/>
              </a:rPr>
              <a:t>SATs meeting</a:t>
            </a:r>
            <a:endParaRPr lang="en-GB" sz="8000" dirty="0">
              <a:latin typeface="Letter-join Plus 8" panose="0200050500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latin typeface="Letter-join Plus 8" panose="02000505000000020003" pitchFamily="50" charset="0"/>
              </a:rPr>
              <a:t>May 2024</a:t>
            </a:r>
            <a:endParaRPr lang="en-GB" sz="60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4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35595" y="248008"/>
            <a:ext cx="12100013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 smtClean="0">
                <a:latin typeface="Letter-join Plus 8" panose="02000505000000020003" pitchFamily="50" charset="0"/>
              </a:rPr>
              <a:t>This year the KS1 SATs are no longer statutory. They remain statutory at Year 6</a:t>
            </a:r>
          </a:p>
          <a:p>
            <a:endParaRPr lang="en-GB" sz="4400" dirty="0" smtClean="0">
              <a:latin typeface="Letter-join Plus 8" panose="02000505000000020003" pitchFamily="50" charset="0"/>
            </a:endParaRPr>
          </a:p>
          <a:p>
            <a:r>
              <a:rPr lang="en-GB" sz="4400" dirty="0" smtClean="0">
                <a:latin typeface="Letter-join Plus 8" panose="02000505000000020003" pitchFamily="50" charset="0"/>
              </a:rPr>
              <a:t>Schools do not need to use the tests and results are not sent to the local authority</a:t>
            </a:r>
          </a:p>
          <a:p>
            <a:pPr marL="0" indent="0">
              <a:buNone/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r>
              <a:rPr lang="en-GB" sz="4400" dirty="0" smtClean="0">
                <a:latin typeface="Letter-join Plus 8" panose="02000505000000020003" pitchFamily="50" charset="0"/>
              </a:rPr>
              <a:t>Spring meadow has chosen to use the tests as part of our teacher assessments for English and Maths</a:t>
            </a:r>
          </a:p>
          <a:p>
            <a:pPr marL="0" indent="0">
              <a:buNone/>
            </a:pPr>
            <a:endParaRPr lang="en-GB" sz="44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6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543327" y="362309"/>
            <a:ext cx="11282328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dirty="0" smtClean="0">
                <a:latin typeface="Letter-join Plus 8" panose="02000505000000020003" pitchFamily="50" charset="0"/>
              </a:rPr>
              <a:t>Your children will have a go at these test papers in the week beginning 17</a:t>
            </a:r>
            <a:r>
              <a:rPr lang="en-GB" sz="4400" baseline="30000" dirty="0" smtClean="0">
                <a:latin typeface="Letter-join Plus 8" panose="02000505000000020003" pitchFamily="50" charset="0"/>
              </a:rPr>
              <a:t>th</a:t>
            </a:r>
            <a:r>
              <a:rPr lang="en-GB" sz="4400" dirty="0" smtClean="0">
                <a:latin typeface="Letter-join Plus 8" panose="02000505000000020003" pitchFamily="50" charset="0"/>
              </a:rPr>
              <a:t> June.</a:t>
            </a:r>
          </a:p>
          <a:p>
            <a:pPr marL="0" indent="0">
              <a:buNone/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r>
              <a:rPr lang="en-GB" sz="4400" b="1" i="1" dirty="0" smtClean="0">
                <a:latin typeface="Letter-join Plus 8" panose="02000505000000020003" pitchFamily="50" charset="0"/>
              </a:rPr>
              <a:t>Don’t worry </a:t>
            </a:r>
            <a:r>
              <a:rPr lang="en-GB" sz="4400" i="1" dirty="0" smtClean="0">
                <a:latin typeface="Letter-join Plus 8" panose="02000505000000020003" pitchFamily="50" charset="0"/>
              </a:rPr>
              <a:t>– it will be very informal. </a:t>
            </a:r>
          </a:p>
          <a:p>
            <a:pPr marL="0" indent="0">
              <a:buNone/>
            </a:pPr>
            <a:r>
              <a:rPr lang="en-GB" sz="4400" i="1" dirty="0">
                <a:latin typeface="Letter-join Plus 8" panose="02000505000000020003" pitchFamily="50" charset="0"/>
              </a:rPr>
              <a:t>T</a:t>
            </a:r>
            <a:r>
              <a:rPr lang="en-GB" sz="4400" i="1" dirty="0" smtClean="0">
                <a:latin typeface="Letter-join Plus 8" panose="02000505000000020003" pitchFamily="50" charset="0"/>
              </a:rPr>
              <a:t>hey will do them in small groups and they will complete them in short chunks of time. 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It won’t be any different to the tests we currently do in Maths and the comprehension activities we do in English.</a:t>
            </a:r>
            <a:endParaRPr lang="en-GB" sz="44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91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75846" y="766756"/>
            <a:ext cx="11412415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 smtClean="0">
                <a:latin typeface="Letter-join Plus 8" panose="02000505000000020003" pitchFamily="50" charset="0"/>
              </a:rPr>
              <a:t>English SAT paper consists of reading and answering questions – comprehension</a:t>
            </a:r>
          </a:p>
          <a:p>
            <a:pPr marL="0" indent="0">
              <a:buNone/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r>
              <a:rPr lang="en-GB" sz="4400" dirty="0" smtClean="0">
                <a:latin typeface="Letter-join Plus 8" panose="02000505000000020003" pitchFamily="50" charset="0"/>
              </a:rPr>
              <a:t>There are 2 comprehension papers that increase in challenge.</a:t>
            </a:r>
          </a:p>
          <a:p>
            <a:endParaRPr lang="en-GB" sz="4400" dirty="0">
              <a:latin typeface="Letter-join Plus 8" panose="02000505000000020003" pitchFamily="50" charset="0"/>
            </a:endParaRPr>
          </a:p>
          <a:p>
            <a:r>
              <a:rPr lang="en-GB" sz="4400" dirty="0" smtClean="0">
                <a:latin typeface="Letter-join Plus 8" panose="02000505000000020003" pitchFamily="50" charset="0"/>
              </a:rPr>
              <a:t>We will look at some examples at the end.</a:t>
            </a:r>
          </a:p>
          <a:p>
            <a:endParaRPr lang="en-GB" sz="44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314727" y="274386"/>
            <a:ext cx="11877273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 smtClean="0">
                <a:latin typeface="Letter-join Plus 8" panose="02000505000000020003" pitchFamily="50" charset="0"/>
              </a:rPr>
              <a:t>The Maths Arithmetic SAT paper consists of a range of questions from the following areas:</a:t>
            </a:r>
          </a:p>
          <a:p>
            <a:pPr marL="0" indent="0">
              <a:buNone/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-Addition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-Subtraction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-Multiplication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-Division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-Fractions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-Missing number calculations</a:t>
            </a:r>
          </a:p>
          <a:p>
            <a:pPr marL="0" indent="0">
              <a:buNone/>
            </a:pPr>
            <a:endParaRPr lang="en-GB" sz="44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6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569704" y="177670"/>
            <a:ext cx="11176819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 smtClean="0">
                <a:latin typeface="Letter-join Plus 8" panose="02000505000000020003" pitchFamily="50" charset="0"/>
              </a:rPr>
              <a:t>The Maths Reasoning SAT paper will consist of a range of questions from:</a:t>
            </a:r>
          </a:p>
          <a:p>
            <a:pPr marL="0" indent="0">
              <a:buNone/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-Addition and subtraction word problems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-Multiplication and division word problems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-Fractions and money problem solving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-Time reasoning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-Sequencing numbers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-Shape, measurement</a:t>
            </a:r>
            <a:r>
              <a:rPr lang="en-GB" sz="4400" i="1" dirty="0">
                <a:latin typeface="Letter-join Plus 8" panose="02000505000000020003" pitchFamily="50" charset="0"/>
              </a:rPr>
              <a:t> </a:t>
            </a:r>
            <a:r>
              <a:rPr lang="en-GB" sz="4400" i="1" dirty="0" smtClean="0">
                <a:latin typeface="Letter-join Plus 8" panose="02000505000000020003" pitchFamily="50" charset="0"/>
              </a:rPr>
              <a:t>and direction</a:t>
            </a:r>
            <a:endParaRPr lang="en-GB" sz="44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6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21295" y="116124"/>
            <a:ext cx="11906582" cy="161596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400" dirty="0" smtClean="0">
                <a:latin typeface="Letter-join Plus 8" panose="02000505000000020003" pitchFamily="50" charset="0"/>
              </a:rPr>
              <a:t>The tests will be marked by us but the scores will not be sent home or sent to the LA. </a:t>
            </a:r>
          </a:p>
          <a:p>
            <a:pPr>
              <a:lnSpc>
                <a:spcPct val="100000"/>
              </a:lnSpc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pPr>
              <a:lnSpc>
                <a:spcPct val="100000"/>
              </a:lnSpc>
            </a:pPr>
            <a:r>
              <a:rPr lang="en-GB" sz="4400" dirty="0" smtClean="0">
                <a:latin typeface="Letter-join Plus 8" panose="02000505000000020003" pitchFamily="50" charset="0"/>
              </a:rPr>
              <a:t>The test scores will help us to make our judgements of ‘working at’ ‘working towards’ or ‘working above’ age-related expectation in Maths and English</a:t>
            </a:r>
          </a:p>
          <a:p>
            <a:pPr marL="0" indent="0">
              <a:lnSpc>
                <a:spcPct val="100000"/>
              </a:lnSpc>
              <a:buNone/>
            </a:pPr>
            <a:endParaRPr lang="en-GB" sz="4400" dirty="0" smtClean="0">
              <a:latin typeface="Letter-join Plus 8" panose="02000505000000020003" pitchFamily="50" charset="0"/>
            </a:endParaRPr>
          </a:p>
          <a:p>
            <a:pPr>
              <a:lnSpc>
                <a:spcPct val="100000"/>
              </a:lnSpc>
            </a:pPr>
            <a:r>
              <a:rPr lang="en-GB" sz="4400" dirty="0" smtClean="0">
                <a:latin typeface="Letter-join Plus 8" panose="02000505000000020003" pitchFamily="50" charset="0"/>
              </a:rPr>
              <a:t>Your child’s end of year report will contain these teacher assessed judgements. </a:t>
            </a:r>
            <a:endParaRPr lang="en-GB" sz="44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52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569704" y="177670"/>
            <a:ext cx="11176819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i="1" dirty="0" smtClean="0">
                <a:latin typeface="Letter-join Plus 8" panose="02000505000000020003" pitchFamily="50" charset="0"/>
              </a:rPr>
              <a:t>Ways to help at home:</a:t>
            </a:r>
          </a:p>
          <a:p>
            <a:pPr marL="0" indent="0">
              <a:buNone/>
            </a:pPr>
            <a:r>
              <a:rPr lang="en-GB" sz="4400" i="1" dirty="0" smtClean="0">
                <a:latin typeface="Letter-join Plus 8" panose="02000505000000020003" pitchFamily="50" charset="0"/>
              </a:rPr>
              <a:t>-</a:t>
            </a:r>
            <a:r>
              <a:rPr lang="en-GB" sz="3600" i="1" dirty="0" smtClean="0">
                <a:latin typeface="Letter-join Plus 8" panose="02000505000000020003" pitchFamily="50" charset="0"/>
              </a:rPr>
              <a:t>Times tables x2 x5 and x10</a:t>
            </a:r>
          </a:p>
          <a:p>
            <a:pPr marL="0" indent="0">
              <a:buNone/>
            </a:pPr>
            <a:r>
              <a:rPr lang="en-GB" sz="3600" i="1" dirty="0" smtClean="0">
                <a:latin typeface="Letter-join Plus 8" panose="02000505000000020003" pitchFamily="50" charset="0"/>
              </a:rPr>
              <a:t>-Telling the time – o’clock, half past, quarter past and quarter to</a:t>
            </a:r>
          </a:p>
          <a:p>
            <a:pPr marL="0" indent="0">
              <a:buNone/>
            </a:pPr>
            <a:r>
              <a:rPr lang="en-GB" sz="3600" i="1" dirty="0" smtClean="0">
                <a:latin typeface="Letter-join Plus 8" panose="02000505000000020003" pitchFamily="50" charset="0"/>
              </a:rPr>
              <a:t>-Spellings – the lists sent home each week</a:t>
            </a:r>
          </a:p>
          <a:p>
            <a:pPr marL="0" indent="0">
              <a:buNone/>
            </a:pPr>
            <a:r>
              <a:rPr lang="en-GB" sz="3600" i="1" smtClean="0">
                <a:latin typeface="Letter-join Plus 8" panose="02000505000000020003" pitchFamily="50" charset="0"/>
              </a:rPr>
              <a:t>-</a:t>
            </a:r>
            <a:r>
              <a:rPr lang="en-GB" sz="3600" i="1">
                <a:latin typeface="Letter-join Plus 8" panose="02000505000000020003" pitchFamily="50" charset="0"/>
              </a:rPr>
              <a:t>W</a:t>
            </a:r>
            <a:r>
              <a:rPr lang="en-GB" sz="3600" i="1" smtClean="0">
                <a:latin typeface="Letter-join Plus 8" panose="02000505000000020003" pitchFamily="50" charset="0"/>
              </a:rPr>
              <a:t>riting </a:t>
            </a:r>
            <a:r>
              <a:rPr lang="en-GB" sz="3600" i="1" dirty="0" smtClean="0">
                <a:latin typeface="Letter-join Plus 8" panose="02000505000000020003" pitchFamily="50" charset="0"/>
              </a:rPr>
              <a:t>– letter formation, writing on the lines, finger spaces, capital letters and full stops in the right places</a:t>
            </a:r>
          </a:p>
          <a:p>
            <a:pPr marL="0" indent="0">
              <a:buNone/>
            </a:pPr>
            <a:r>
              <a:rPr lang="en-GB" sz="3600" i="1" dirty="0" smtClean="0">
                <a:latin typeface="Letter-join Plus 8" panose="02000505000000020003" pitchFamily="50" charset="0"/>
              </a:rPr>
              <a:t>-Reading daily - use the questions at the back of the book or make up your own questions and discuss the text</a:t>
            </a:r>
          </a:p>
          <a:p>
            <a:pPr marL="0" indent="0">
              <a:buNone/>
            </a:pPr>
            <a:r>
              <a:rPr lang="en-GB" sz="3600" i="1" dirty="0" smtClean="0">
                <a:latin typeface="Letter-join Plus 8" panose="02000505000000020003" pitchFamily="50" charset="0"/>
              </a:rPr>
              <a:t>-Practise calculations using the 4 operations </a:t>
            </a:r>
          </a:p>
          <a:p>
            <a:pPr marL="0" indent="0">
              <a:buNone/>
            </a:pPr>
            <a:r>
              <a:rPr lang="en-GB" sz="3600" i="1" dirty="0" smtClean="0">
                <a:latin typeface="Letter-join Plus 8" panose="02000505000000020003" pitchFamily="50" charset="0"/>
              </a:rPr>
              <a:t>+ ÷ × -</a:t>
            </a:r>
            <a:endParaRPr lang="en-GB" sz="3600" i="1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54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384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Letter-join Plus 8</vt:lpstr>
      <vt:lpstr>Office Theme</vt:lpstr>
      <vt:lpstr>SATs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SATs meeting</dc:title>
  <dc:creator>Anthea Jones</dc:creator>
  <cp:lastModifiedBy>Anthea Jones</cp:lastModifiedBy>
  <cp:revision>6</cp:revision>
  <dcterms:created xsi:type="dcterms:W3CDTF">2024-05-07T14:37:01Z</dcterms:created>
  <dcterms:modified xsi:type="dcterms:W3CDTF">2024-05-07T15:15:31Z</dcterms:modified>
</cp:coreProperties>
</file>