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80" autoAdjust="0"/>
    <p:restoredTop sz="94660"/>
  </p:normalViewPr>
  <p:slideViewPr>
    <p:cSldViewPr snapToGrid="0">
      <p:cViewPr varScale="1">
        <p:scale>
          <a:sx n="87" d="100"/>
          <a:sy n="87" d="100"/>
        </p:scale>
        <p:origin x="437" y="11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66C7D-084D-4EAB-955B-2A3E7468C1E0}" type="datetimeFigureOut">
              <a:rPr lang="en-GB" smtClean="0"/>
              <a:t>07/05/2024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1EA7F-1D5C-4221-84CA-F9A7FD12D6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4063433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66C7D-084D-4EAB-955B-2A3E7468C1E0}" type="datetimeFigureOut">
              <a:rPr lang="en-GB" smtClean="0"/>
              <a:t>07/05/2024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1EA7F-1D5C-4221-84CA-F9A7FD12D6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520788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66C7D-084D-4EAB-955B-2A3E7468C1E0}" type="datetimeFigureOut">
              <a:rPr lang="en-GB" smtClean="0"/>
              <a:t>07/05/2024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1EA7F-1D5C-4221-84CA-F9A7FD12D6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066837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66C7D-084D-4EAB-955B-2A3E7468C1E0}" type="datetimeFigureOut">
              <a:rPr lang="en-GB" smtClean="0"/>
              <a:t>07/05/2024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1EA7F-1D5C-4221-84CA-F9A7FD12D6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712224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66C7D-084D-4EAB-955B-2A3E7468C1E0}" type="datetimeFigureOut">
              <a:rPr lang="en-GB" smtClean="0"/>
              <a:t>07/05/2024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1EA7F-1D5C-4221-84CA-F9A7FD12D6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19331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66C7D-084D-4EAB-955B-2A3E7468C1E0}" type="datetimeFigureOut">
              <a:rPr lang="en-GB" smtClean="0"/>
              <a:t>07/05/2024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1EA7F-1D5C-4221-84CA-F9A7FD12D6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5724939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66C7D-084D-4EAB-955B-2A3E7468C1E0}" type="datetimeFigureOut">
              <a:rPr lang="en-GB" smtClean="0"/>
              <a:t>07/05/2024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1EA7F-1D5C-4221-84CA-F9A7FD12D6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18379874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66C7D-084D-4EAB-955B-2A3E7468C1E0}" type="datetimeFigureOut">
              <a:rPr lang="en-GB" smtClean="0"/>
              <a:t>07/05/2024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1EA7F-1D5C-4221-84CA-F9A7FD12D6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0791436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66C7D-084D-4EAB-955B-2A3E7468C1E0}" type="datetimeFigureOut">
              <a:rPr lang="en-GB" smtClean="0"/>
              <a:t>07/05/2024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1EA7F-1D5C-4221-84CA-F9A7FD12D6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400911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66C7D-084D-4EAB-955B-2A3E7468C1E0}" type="datetimeFigureOut">
              <a:rPr lang="en-GB" smtClean="0"/>
              <a:t>07/05/2024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1EA7F-1D5C-4221-84CA-F9A7FD12D6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413056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766C7D-084D-4EAB-955B-2A3E7468C1E0}" type="datetimeFigureOut">
              <a:rPr lang="en-GB" smtClean="0"/>
              <a:t>07/05/2024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5D1EA7F-1D5C-4221-84CA-F9A7FD12D6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367099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1766C7D-084D-4EAB-955B-2A3E7468C1E0}" type="datetimeFigureOut">
              <a:rPr lang="en-GB" smtClean="0"/>
              <a:t>07/05/2024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D1EA7F-1D5C-4221-84CA-F9A7FD12D6BE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202794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GB" sz="8000" dirty="0" smtClean="0">
                <a:latin typeface="Letter-join Plus 8" panose="02000505000000020003" pitchFamily="50" charset="0"/>
              </a:rPr>
              <a:t>SATs meeting</a:t>
            </a:r>
            <a:endParaRPr lang="en-GB" sz="8000" dirty="0">
              <a:latin typeface="Letter-join Plus 8" panose="02000505000000020003" pitchFamily="50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GB" sz="6000" dirty="0" smtClean="0">
                <a:latin typeface="Letter-join Plus 8" panose="02000505000000020003" pitchFamily="50" charset="0"/>
              </a:rPr>
              <a:t>May 2024</a:t>
            </a:r>
            <a:endParaRPr lang="en-GB" sz="6000" dirty="0">
              <a:latin typeface="Letter-join Plus 8" panose="02000505000000020003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4064068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 txBox="1">
            <a:spLocks/>
          </p:cNvSpPr>
          <p:nvPr/>
        </p:nvSpPr>
        <p:spPr>
          <a:xfrm>
            <a:off x="235595" y="248008"/>
            <a:ext cx="12100013" cy="1655762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4400" dirty="0" smtClean="0">
                <a:latin typeface="Letter-join Plus 8" panose="02000505000000020003" pitchFamily="50" charset="0"/>
              </a:rPr>
              <a:t>This year the KS1 SATs are no longer statutory. They remain statutory at Year 6</a:t>
            </a:r>
          </a:p>
          <a:p>
            <a:endParaRPr lang="en-GB" sz="4400" dirty="0" smtClean="0">
              <a:latin typeface="Letter-join Plus 8" panose="02000505000000020003" pitchFamily="50" charset="0"/>
            </a:endParaRPr>
          </a:p>
          <a:p>
            <a:r>
              <a:rPr lang="en-GB" sz="4400" dirty="0" smtClean="0">
                <a:latin typeface="Letter-join Plus 8" panose="02000505000000020003" pitchFamily="50" charset="0"/>
              </a:rPr>
              <a:t>Schools do not need to use the tests and results are not sent to the local authority</a:t>
            </a:r>
          </a:p>
          <a:p>
            <a:pPr marL="0" indent="0">
              <a:buNone/>
            </a:pPr>
            <a:endParaRPr lang="en-GB" sz="4400" dirty="0" smtClean="0">
              <a:latin typeface="Letter-join Plus 8" panose="02000505000000020003" pitchFamily="50" charset="0"/>
            </a:endParaRPr>
          </a:p>
          <a:p>
            <a:r>
              <a:rPr lang="en-GB" sz="4400" dirty="0" smtClean="0">
                <a:latin typeface="Letter-join Plus 8" panose="02000505000000020003" pitchFamily="50" charset="0"/>
              </a:rPr>
              <a:t>Spring meadow has chosen to use the tests as part of our teacher assessments for English and Maths</a:t>
            </a:r>
          </a:p>
          <a:p>
            <a:pPr marL="0" indent="0">
              <a:buNone/>
            </a:pPr>
            <a:endParaRPr lang="en-GB" sz="4400" i="1" dirty="0">
              <a:latin typeface="Letter-join Plus 8" panose="02000505000000020003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8856705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 txBox="1">
            <a:spLocks/>
          </p:cNvSpPr>
          <p:nvPr/>
        </p:nvSpPr>
        <p:spPr>
          <a:xfrm>
            <a:off x="543327" y="362309"/>
            <a:ext cx="11282328" cy="1655762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n-GB" sz="4400" dirty="0" smtClean="0">
                <a:latin typeface="Letter-join Plus 8" panose="02000505000000020003" pitchFamily="50" charset="0"/>
              </a:rPr>
              <a:t>Your children will have a go at these test papers in the week beginning 17</a:t>
            </a:r>
            <a:r>
              <a:rPr lang="en-GB" sz="4400" baseline="30000" dirty="0" smtClean="0">
                <a:latin typeface="Letter-join Plus 8" panose="02000505000000020003" pitchFamily="50" charset="0"/>
              </a:rPr>
              <a:t>th</a:t>
            </a:r>
            <a:r>
              <a:rPr lang="en-GB" sz="4400" dirty="0" smtClean="0">
                <a:latin typeface="Letter-join Plus 8" panose="02000505000000020003" pitchFamily="50" charset="0"/>
              </a:rPr>
              <a:t> June.</a:t>
            </a:r>
          </a:p>
          <a:p>
            <a:pPr marL="0" indent="0">
              <a:buNone/>
            </a:pPr>
            <a:endParaRPr lang="en-GB" sz="4400" dirty="0" smtClean="0">
              <a:latin typeface="Letter-join Plus 8" panose="02000505000000020003" pitchFamily="50" charset="0"/>
            </a:endParaRPr>
          </a:p>
          <a:p>
            <a:pPr marL="0" indent="0">
              <a:buNone/>
            </a:pPr>
            <a:r>
              <a:rPr lang="en-GB" sz="4400" b="1" i="1" dirty="0" smtClean="0">
                <a:latin typeface="Letter-join Plus 8" panose="02000505000000020003" pitchFamily="50" charset="0"/>
              </a:rPr>
              <a:t>Don’t worry </a:t>
            </a:r>
            <a:r>
              <a:rPr lang="en-GB" sz="4400" i="1" dirty="0" smtClean="0">
                <a:latin typeface="Letter-join Plus 8" panose="02000505000000020003" pitchFamily="50" charset="0"/>
              </a:rPr>
              <a:t>– it will be very informal. </a:t>
            </a:r>
          </a:p>
          <a:p>
            <a:pPr marL="0" indent="0">
              <a:buNone/>
            </a:pPr>
            <a:r>
              <a:rPr lang="en-GB" sz="4400" i="1" dirty="0">
                <a:latin typeface="Letter-join Plus 8" panose="02000505000000020003" pitchFamily="50" charset="0"/>
              </a:rPr>
              <a:t>T</a:t>
            </a:r>
            <a:r>
              <a:rPr lang="en-GB" sz="4400" i="1" dirty="0" smtClean="0">
                <a:latin typeface="Letter-join Plus 8" panose="02000505000000020003" pitchFamily="50" charset="0"/>
              </a:rPr>
              <a:t>hey will do them in small groups and they will complete them in short chunks of time. </a:t>
            </a:r>
          </a:p>
          <a:p>
            <a:pPr marL="0" indent="0">
              <a:buNone/>
            </a:pPr>
            <a:r>
              <a:rPr lang="en-GB" sz="4400" i="1" dirty="0" smtClean="0">
                <a:latin typeface="Letter-join Plus 8" panose="02000505000000020003" pitchFamily="50" charset="0"/>
              </a:rPr>
              <a:t>It won’t be any different to the tests we currently do in Maths and the comprehension activities we do in English.</a:t>
            </a:r>
            <a:endParaRPr lang="en-GB" sz="4400" i="1" dirty="0">
              <a:latin typeface="Letter-join Plus 8" panose="02000505000000020003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0391057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2"/>
          <p:cNvSpPr txBox="1">
            <a:spLocks/>
          </p:cNvSpPr>
          <p:nvPr/>
        </p:nvSpPr>
        <p:spPr>
          <a:xfrm>
            <a:off x="175846" y="766756"/>
            <a:ext cx="11412415" cy="1655762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4400" dirty="0" smtClean="0">
                <a:latin typeface="Letter-join Plus 8" panose="02000505000000020003" pitchFamily="50" charset="0"/>
              </a:rPr>
              <a:t>English SAT paper consists of reading and answering questions – comprehension</a:t>
            </a:r>
          </a:p>
          <a:p>
            <a:pPr marL="0" indent="0">
              <a:buNone/>
            </a:pPr>
            <a:endParaRPr lang="en-GB" sz="4400" dirty="0" smtClean="0">
              <a:latin typeface="Letter-join Plus 8" panose="02000505000000020003" pitchFamily="50" charset="0"/>
            </a:endParaRPr>
          </a:p>
          <a:p>
            <a:r>
              <a:rPr lang="en-GB" sz="4400" dirty="0" smtClean="0">
                <a:latin typeface="Letter-join Plus 8" panose="02000505000000020003" pitchFamily="50" charset="0"/>
              </a:rPr>
              <a:t>There are 2 comprehension papers that increase in challenge.</a:t>
            </a:r>
          </a:p>
          <a:p>
            <a:endParaRPr lang="en-GB" sz="4400" dirty="0">
              <a:latin typeface="Letter-join Plus 8" panose="02000505000000020003" pitchFamily="50" charset="0"/>
            </a:endParaRPr>
          </a:p>
          <a:p>
            <a:r>
              <a:rPr lang="en-GB" sz="4400" dirty="0" smtClean="0">
                <a:latin typeface="Letter-join Plus 8" panose="02000505000000020003" pitchFamily="50" charset="0"/>
              </a:rPr>
              <a:t>We will look at some examples at the end.</a:t>
            </a:r>
          </a:p>
          <a:p>
            <a:endParaRPr lang="en-GB" sz="4400" i="1" dirty="0">
              <a:latin typeface="Letter-join Plus 8" panose="02000505000000020003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273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2"/>
          <p:cNvSpPr txBox="1">
            <a:spLocks/>
          </p:cNvSpPr>
          <p:nvPr/>
        </p:nvSpPr>
        <p:spPr>
          <a:xfrm>
            <a:off x="314727" y="274386"/>
            <a:ext cx="11877273" cy="1655762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4400" dirty="0" smtClean="0">
                <a:latin typeface="Letter-join Plus 8" panose="02000505000000020003" pitchFamily="50" charset="0"/>
              </a:rPr>
              <a:t>The Maths Arithmetic SAT paper consists of a range of questions from the following areas:</a:t>
            </a:r>
          </a:p>
          <a:p>
            <a:pPr marL="0" indent="0">
              <a:buNone/>
            </a:pPr>
            <a:endParaRPr lang="en-GB" sz="4400" dirty="0" smtClean="0">
              <a:latin typeface="Letter-join Plus 8" panose="02000505000000020003" pitchFamily="50" charset="0"/>
            </a:endParaRPr>
          </a:p>
          <a:p>
            <a:pPr marL="0" indent="0">
              <a:buNone/>
            </a:pPr>
            <a:r>
              <a:rPr lang="en-GB" sz="4400" i="1" dirty="0" smtClean="0">
                <a:latin typeface="Letter-join Plus 8" panose="02000505000000020003" pitchFamily="50" charset="0"/>
              </a:rPr>
              <a:t>-Addition</a:t>
            </a:r>
          </a:p>
          <a:p>
            <a:pPr marL="0" indent="0">
              <a:buNone/>
            </a:pPr>
            <a:r>
              <a:rPr lang="en-GB" sz="4400" i="1" dirty="0" smtClean="0">
                <a:latin typeface="Letter-join Plus 8" panose="02000505000000020003" pitchFamily="50" charset="0"/>
              </a:rPr>
              <a:t>-Subtraction</a:t>
            </a:r>
          </a:p>
          <a:p>
            <a:pPr marL="0" indent="0">
              <a:buNone/>
            </a:pPr>
            <a:r>
              <a:rPr lang="en-GB" sz="4400" i="1" dirty="0" smtClean="0">
                <a:latin typeface="Letter-join Plus 8" panose="02000505000000020003" pitchFamily="50" charset="0"/>
              </a:rPr>
              <a:t>-Multiplication</a:t>
            </a:r>
          </a:p>
          <a:p>
            <a:pPr marL="0" indent="0">
              <a:buNone/>
            </a:pPr>
            <a:r>
              <a:rPr lang="en-GB" sz="4400" i="1" dirty="0" smtClean="0">
                <a:latin typeface="Letter-join Plus 8" panose="02000505000000020003" pitchFamily="50" charset="0"/>
              </a:rPr>
              <a:t>-Division</a:t>
            </a:r>
          </a:p>
          <a:p>
            <a:pPr marL="0" indent="0">
              <a:buNone/>
            </a:pPr>
            <a:r>
              <a:rPr lang="en-GB" sz="4400" i="1" dirty="0" smtClean="0">
                <a:latin typeface="Letter-join Plus 8" panose="02000505000000020003" pitchFamily="50" charset="0"/>
              </a:rPr>
              <a:t>-Fractions</a:t>
            </a:r>
          </a:p>
          <a:p>
            <a:pPr marL="0" indent="0">
              <a:buNone/>
            </a:pPr>
            <a:r>
              <a:rPr lang="en-GB" sz="4400" i="1" dirty="0" smtClean="0">
                <a:latin typeface="Letter-join Plus 8" panose="02000505000000020003" pitchFamily="50" charset="0"/>
              </a:rPr>
              <a:t>-Missing number calculations</a:t>
            </a:r>
          </a:p>
          <a:p>
            <a:pPr marL="0" indent="0">
              <a:buNone/>
            </a:pPr>
            <a:endParaRPr lang="en-GB" sz="4400" i="1" dirty="0">
              <a:latin typeface="Letter-join Plus 8" panose="02000505000000020003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4926445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2"/>
          <p:cNvSpPr txBox="1">
            <a:spLocks/>
          </p:cNvSpPr>
          <p:nvPr/>
        </p:nvSpPr>
        <p:spPr>
          <a:xfrm>
            <a:off x="569704" y="177670"/>
            <a:ext cx="11176819" cy="1655762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4400" dirty="0" smtClean="0">
                <a:latin typeface="Letter-join Plus 8" panose="02000505000000020003" pitchFamily="50" charset="0"/>
              </a:rPr>
              <a:t>The Maths Reasoning SAT paper will consist of a range of questions from:</a:t>
            </a:r>
          </a:p>
          <a:p>
            <a:pPr marL="0" indent="0">
              <a:buNone/>
            </a:pPr>
            <a:endParaRPr lang="en-GB" sz="4400" dirty="0" smtClean="0">
              <a:latin typeface="Letter-join Plus 8" panose="02000505000000020003" pitchFamily="50" charset="0"/>
            </a:endParaRPr>
          </a:p>
          <a:p>
            <a:pPr marL="0" indent="0">
              <a:buNone/>
            </a:pPr>
            <a:r>
              <a:rPr lang="en-GB" sz="4400" i="1" dirty="0" smtClean="0">
                <a:latin typeface="Letter-join Plus 8" panose="02000505000000020003" pitchFamily="50" charset="0"/>
              </a:rPr>
              <a:t>-Addition and subtraction word problems</a:t>
            </a:r>
          </a:p>
          <a:p>
            <a:pPr marL="0" indent="0">
              <a:buNone/>
            </a:pPr>
            <a:r>
              <a:rPr lang="en-GB" sz="4400" i="1" dirty="0" smtClean="0">
                <a:latin typeface="Letter-join Plus 8" panose="02000505000000020003" pitchFamily="50" charset="0"/>
              </a:rPr>
              <a:t>-Multiplication and division word problems</a:t>
            </a:r>
          </a:p>
          <a:p>
            <a:pPr marL="0" indent="0">
              <a:buNone/>
            </a:pPr>
            <a:r>
              <a:rPr lang="en-GB" sz="4400" i="1" dirty="0" smtClean="0">
                <a:latin typeface="Letter-join Plus 8" panose="02000505000000020003" pitchFamily="50" charset="0"/>
              </a:rPr>
              <a:t>-Fractions and money problem solving</a:t>
            </a:r>
          </a:p>
          <a:p>
            <a:pPr marL="0" indent="0">
              <a:buNone/>
            </a:pPr>
            <a:r>
              <a:rPr lang="en-GB" sz="4400" i="1" dirty="0" smtClean="0">
                <a:latin typeface="Letter-join Plus 8" panose="02000505000000020003" pitchFamily="50" charset="0"/>
              </a:rPr>
              <a:t>-Time reasoning</a:t>
            </a:r>
          </a:p>
          <a:p>
            <a:pPr marL="0" indent="0">
              <a:buNone/>
            </a:pPr>
            <a:r>
              <a:rPr lang="en-GB" sz="4400" i="1" dirty="0" smtClean="0">
                <a:latin typeface="Letter-join Plus 8" panose="02000505000000020003" pitchFamily="50" charset="0"/>
              </a:rPr>
              <a:t>-Sequencing numbers</a:t>
            </a:r>
          </a:p>
          <a:p>
            <a:pPr marL="0" indent="0">
              <a:buNone/>
            </a:pPr>
            <a:r>
              <a:rPr lang="en-GB" sz="4400" i="1" dirty="0" smtClean="0">
                <a:latin typeface="Letter-join Plus 8" panose="02000505000000020003" pitchFamily="50" charset="0"/>
              </a:rPr>
              <a:t>-Shape, measurement</a:t>
            </a:r>
            <a:r>
              <a:rPr lang="en-GB" sz="4400" i="1" dirty="0">
                <a:latin typeface="Letter-join Plus 8" panose="02000505000000020003" pitchFamily="50" charset="0"/>
              </a:rPr>
              <a:t> </a:t>
            </a:r>
            <a:r>
              <a:rPr lang="en-GB" sz="4400" i="1" dirty="0" smtClean="0">
                <a:latin typeface="Letter-join Plus 8" panose="02000505000000020003" pitchFamily="50" charset="0"/>
              </a:rPr>
              <a:t>and direction</a:t>
            </a:r>
            <a:endParaRPr lang="en-GB" sz="4400" i="1" dirty="0">
              <a:latin typeface="Letter-join Plus 8" panose="02000505000000020003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518656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2"/>
          <p:cNvSpPr txBox="1">
            <a:spLocks/>
          </p:cNvSpPr>
          <p:nvPr/>
        </p:nvSpPr>
        <p:spPr>
          <a:xfrm>
            <a:off x="121295" y="116124"/>
            <a:ext cx="11906582" cy="1615961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0000"/>
              </a:lnSpc>
            </a:pPr>
            <a:r>
              <a:rPr lang="en-GB" sz="4400" dirty="0" smtClean="0">
                <a:latin typeface="Letter-join Plus 8" panose="02000505000000020003" pitchFamily="50" charset="0"/>
              </a:rPr>
              <a:t>The tests will be marked by us but the scores will not be sent home or sent to the LA. </a:t>
            </a:r>
          </a:p>
          <a:p>
            <a:pPr>
              <a:lnSpc>
                <a:spcPct val="100000"/>
              </a:lnSpc>
            </a:pPr>
            <a:endParaRPr lang="en-GB" sz="4400" dirty="0" smtClean="0">
              <a:latin typeface="Letter-join Plus 8" panose="02000505000000020003" pitchFamily="50" charset="0"/>
            </a:endParaRPr>
          </a:p>
          <a:p>
            <a:pPr>
              <a:lnSpc>
                <a:spcPct val="100000"/>
              </a:lnSpc>
            </a:pPr>
            <a:r>
              <a:rPr lang="en-GB" sz="4400" dirty="0" smtClean="0">
                <a:latin typeface="Letter-join Plus 8" panose="02000505000000020003" pitchFamily="50" charset="0"/>
              </a:rPr>
              <a:t>The test scores will help us to make our judgements of ‘working at’ ‘working towards’ or ‘working above’ age-related expectation in Maths and English</a:t>
            </a:r>
          </a:p>
          <a:p>
            <a:pPr marL="0" indent="0">
              <a:lnSpc>
                <a:spcPct val="100000"/>
              </a:lnSpc>
              <a:buNone/>
            </a:pPr>
            <a:endParaRPr lang="en-GB" sz="4400" dirty="0" smtClean="0">
              <a:latin typeface="Letter-join Plus 8" panose="02000505000000020003" pitchFamily="50" charset="0"/>
            </a:endParaRPr>
          </a:p>
          <a:p>
            <a:pPr>
              <a:lnSpc>
                <a:spcPct val="100000"/>
              </a:lnSpc>
            </a:pPr>
            <a:r>
              <a:rPr lang="en-GB" sz="4400" dirty="0" smtClean="0">
                <a:latin typeface="Letter-join Plus 8" panose="02000505000000020003" pitchFamily="50" charset="0"/>
              </a:rPr>
              <a:t>Your child’s end of year report will contain these teacher assessed judgements. </a:t>
            </a:r>
            <a:endParaRPr lang="en-GB" sz="4400" i="1" dirty="0">
              <a:latin typeface="Letter-join Plus 8" panose="02000505000000020003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305294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ubtitle 2"/>
          <p:cNvSpPr txBox="1">
            <a:spLocks/>
          </p:cNvSpPr>
          <p:nvPr/>
        </p:nvSpPr>
        <p:spPr>
          <a:xfrm>
            <a:off x="569704" y="177670"/>
            <a:ext cx="11176819" cy="1655762"/>
          </a:xfrm>
          <a:prstGeom prst="rect">
            <a:avLst/>
          </a:prstGeom>
        </p:spPr>
        <p:txBody>
          <a:bodyPr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GB" sz="4400" i="1" dirty="0" smtClean="0">
                <a:latin typeface="Letter-join Plus 8" panose="02000505000000020003" pitchFamily="50" charset="0"/>
              </a:rPr>
              <a:t>Ways to help at home:</a:t>
            </a:r>
          </a:p>
          <a:p>
            <a:pPr marL="0" indent="0">
              <a:buNone/>
            </a:pPr>
            <a:r>
              <a:rPr lang="en-GB" sz="4400" i="1" dirty="0" smtClean="0">
                <a:latin typeface="Letter-join Plus 8" panose="02000505000000020003" pitchFamily="50" charset="0"/>
              </a:rPr>
              <a:t>-</a:t>
            </a:r>
            <a:r>
              <a:rPr lang="en-GB" sz="3600" i="1" dirty="0" smtClean="0">
                <a:latin typeface="Letter-join Plus 8" panose="02000505000000020003" pitchFamily="50" charset="0"/>
              </a:rPr>
              <a:t>Times tables x2 x5 and x10</a:t>
            </a:r>
          </a:p>
          <a:p>
            <a:pPr marL="0" indent="0">
              <a:buNone/>
            </a:pPr>
            <a:r>
              <a:rPr lang="en-GB" sz="3600" i="1" dirty="0" smtClean="0">
                <a:latin typeface="Letter-join Plus 8" panose="02000505000000020003" pitchFamily="50" charset="0"/>
              </a:rPr>
              <a:t>-Telling the time – o’clock, half past, quarter past and quarter to</a:t>
            </a:r>
          </a:p>
          <a:p>
            <a:pPr marL="0" indent="0">
              <a:buNone/>
            </a:pPr>
            <a:r>
              <a:rPr lang="en-GB" sz="3600" i="1" dirty="0" smtClean="0">
                <a:latin typeface="Letter-join Plus 8" panose="02000505000000020003" pitchFamily="50" charset="0"/>
              </a:rPr>
              <a:t>-Spellings – the lists sent home each week</a:t>
            </a:r>
          </a:p>
          <a:p>
            <a:pPr marL="0" indent="0">
              <a:buNone/>
            </a:pPr>
            <a:r>
              <a:rPr lang="en-GB" sz="3600" i="1" smtClean="0">
                <a:latin typeface="Letter-join Plus 8" panose="02000505000000020003" pitchFamily="50" charset="0"/>
              </a:rPr>
              <a:t>-</a:t>
            </a:r>
            <a:r>
              <a:rPr lang="en-GB" sz="3600" i="1">
                <a:latin typeface="Letter-join Plus 8" panose="02000505000000020003" pitchFamily="50" charset="0"/>
              </a:rPr>
              <a:t>W</a:t>
            </a:r>
            <a:r>
              <a:rPr lang="en-GB" sz="3600" i="1" smtClean="0">
                <a:latin typeface="Letter-join Plus 8" panose="02000505000000020003" pitchFamily="50" charset="0"/>
              </a:rPr>
              <a:t>riting </a:t>
            </a:r>
            <a:r>
              <a:rPr lang="en-GB" sz="3600" i="1" dirty="0" smtClean="0">
                <a:latin typeface="Letter-join Plus 8" panose="02000505000000020003" pitchFamily="50" charset="0"/>
              </a:rPr>
              <a:t>– letter formation, writing on the lines, finger spaces, capital letters and full stops in the right places</a:t>
            </a:r>
          </a:p>
          <a:p>
            <a:pPr marL="0" indent="0">
              <a:buNone/>
            </a:pPr>
            <a:r>
              <a:rPr lang="en-GB" sz="3600" i="1" dirty="0" smtClean="0">
                <a:latin typeface="Letter-join Plus 8" panose="02000505000000020003" pitchFamily="50" charset="0"/>
              </a:rPr>
              <a:t>-Reading daily - use the questions at the back of the book or make up your own questions and discuss the text</a:t>
            </a:r>
          </a:p>
          <a:p>
            <a:pPr marL="0" indent="0">
              <a:buNone/>
            </a:pPr>
            <a:r>
              <a:rPr lang="en-GB" sz="3600" i="1" dirty="0" smtClean="0">
                <a:latin typeface="Letter-join Plus 8" panose="02000505000000020003" pitchFamily="50" charset="0"/>
              </a:rPr>
              <a:t>-Practise calculations using the 4 operations </a:t>
            </a:r>
          </a:p>
          <a:p>
            <a:pPr marL="0" indent="0">
              <a:buNone/>
            </a:pPr>
            <a:r>
              <a:rPr lang="en-GB" sz="3600" i="1" dirty="0" smtClean="0">
                <a:latin typeface="Letter-join Plus 8" panose="02000505000000020003" pitchFamily="50" charset="0"/>
              </a:rPr>
              <a:t>+ ÷ × -</a:t>
            </a:r>
            <a:endParaRPr lang="en-GB" sz="3600" i="1" dirty="0">
              <a:latin typeface="Letter-join Plus 8" panose="02000505000000020003" pitchFamily="50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755445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38</TotalTime>
  <Words>384</Words>
  <Application>Microsoft Office PowerPoint</Application>
  <PresentationFormat>Widescreen</PresentationFormat>
  <Paragraphs>46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3" baseType="lpstr">
      <vt:lpstr>Arial</vt:lpstr>
      <vt:lpstr>Calibri</vt:lpstr>
      <vt:lpstr>Calibri Light</vt:lpstr>
      <vt:lpstr>Letter-join Plus 8</vt:lpstr>
      <vt:lpstr>Office Theme</vt:lpstr>
      <vt:lpstr>SATs meeting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SMIS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SATs meeting</dc:title>
  <dc:creator>Anthea Jones</dc:creator>
  <cp:lastModifiedBy>Anthea Jones</cp:lastModifiedBy>
  <cp:revision>6</cp:revision>
  <dcterms:created xsi:type="dcterms:W3CDTF">2024-05-07T14:37:01Z</dcterms:created>
  <dcterms:modified xsi:type="dcterms:W3CDTF">2024-05-07T15:15:31Z</dcterms:modified>
</cp:coreProperties>
</file>