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
  </p:notesMasterIdLst>
  <p:sldIdLst>
    <p:sldId id="256" r:id="rId2"/>
    <p:sldId id="257" r:id="rId3"/>
    <p:sldId id="258" r:id="rId4"/>
    <p:sldId id="260" r:id="rId5"/>
    <p:sldId id="261" r:id="rId6"/>
  </p:sldIdLst>
  <p:sldSz cx="7559675" cy="10691813"/>
  <p:notesSz cx="6858000" cy="9144000"/>
  <p:embeddedFontLst>
    <p:embeddedFont>
      <p:font typeface="Karla" panose="020B0604020202020204" charset="0"/>
      <p:regular r:id="rId8"/>
      <p:bold r:id="rId9"/>
      <p:italic r:id="rId10"/>
      <p:boldItalic r:id="rId11"/>
    </p:embeddedFont>
    <p:embeddedFont>
      <p:font typeface="Karla SemiBold" panose="020B060402020202020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368">
          <p15:clr>
            <a:srgbClr val="A4A3A4"/>
          </p15:clr>
        </p15:guide>
        <p15:guide id="2" pos="238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icPuBxNdFLYS5hPv6uB5+8Vthec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3" d="100"/>
          <a:sy n="53" d="100"/>
        </p:scale>
        <p:origin x="2578" y="82"/>
      </p:cViewPr>
      <p:guideLst>
        <p:guide orient="horz" pos="3368"/>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51" Type="http://schemas.openxmlformats.org/officeDocument/2006/relationships/tableStyles" Target="tableStyles.xml"/><Relationship Id="rId3" Type="http://schemas.openxmlformats.org/officeDocument/2006/relationships/slide" Target="slides/slide2.xml"/><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notesMaster" Target="notesMasters/notesMaster1.xml"/><Relationship Id="rId12" Type="http://schemas.openxmlformats.org/officeDocument/2006/relationships/font" Target="fonts/font5.fnt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49" Type="http://schemas.openxmlformats.org/officeDocument/2006/relationships/viewProps" Target="viewProp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4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73856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93392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06596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37"/>
          <p:cNvSpPr txBox="1">
            <a:spLocks noGrp="1"/>
          </p:cNvSpPr>
          <p:nvPr>
            <p:ph type="ctrTitle"/>
          </p:nvPr>
        </p:nvSpPr>
        <p:spPr>
          <a:xfrm>
            <a:off x="257712" y="1547778"/>
            <a:ext cx="7044600" cy="42669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37"/>
          <p:cNvSpPr txBox="1">
            <a:spLocks noGrp="1"/>
          </p:cNvSpPr>
          <p:nvPr>
            <p:ph type="subTitle" idx="1"/>
          </p:nvPr>
        </p:nvSpPr>
        <p:spPr>
          <a:xfrm>
            <a:off x="257705" y="5891409"/>
            <a:ext cx="7044600" cy="1647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37"/>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46"/>
          <p:cNvSpPr txBox="1">
            <a:spLocks noGrp="1"/>
          </p:cNvSpPr>
          <p:nvPr>
            <p:ph type="title" hasCustomPrompt="1"/>
          </p:nvPr>
        </p:nvSpPr>
        <p:spPr>
          <a:xfrm>
            <a:off x="257705" y="2299346"/>
            <a:ext cx="7044600" cy="4081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46"/>
          <p:cNvSpPr txBox="1">
            <a:spLocks noGrp="1"/>
          </p:cNvSpPr>
          <p:nvPr>
            <p:ph type="body" idx="1"/>
          </p:nvPr>
        </p:nvSpPr>
        <p:spPr>
          <a:xfrm>
            <a:off x="257705" y="6552657"/>
            <a:ext cx="7044600" cy="27039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46"/>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47"/>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8"/>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8"/>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38"/>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9"/>
          <p:cNvSpPr txBox="1">
            <a:spLocks noGrp="1"/>
          </p:cNvSpPr>
          <p:nvPr>
            <p:ph type="title"/>
          </p:nvPr>
        </p:nvSpPr>
        <p:spPr>
          <a:xfrm>
            <a:off x="257705" y="4471058"/>
            <a:ext cx="7044600" cy="17499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39"/>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40"/>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40"/>
          <p:cNvSpPr txBox="1">
            <a:spLocks noGrp="1"/>
          </p:cNvSpPr>
          <p:nvPr>
            <p:ph type="body" idx="1"/>
          </p:nvPr>
        </p:nvSpPr>
        <p:spPr>
          <a:xfrm>
            <a:off x="257705" y="2395696"/>
            <a:ext cx="3306900" cy="71019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40"/>
          <p:cNvSpPr txBox="1">
            <a:spLocks noGrp="1"/>
          </p:cNvSpPr>
          <p:nvPr>
            <p:ph type="body" idx="2"/>
          </p:nvPr>
        </p:nvSpPr>
        <p:spPr>
          <a:xfrm>
            <a:off x="3995291" y="2395696"/>
            <a:ext cx="3306900" cy="71019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40"/>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41"/>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4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42"/>
          <p:cNvSpPr txBox="1">
            <a:spLocks noGrp="1"/>
          </p:cNvSpPr>
          <p:nvPr>
            <p:ph type="title"/>
          </p:nvPr>
        </p:nvSpPr>
        <p:spPr>
          <a:xfrm>
            <a:off x="257705" y="1154948"/>
            <a:ext cx="2321700" cy="15708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42"/>
          <p:cNvSpPr txBox="1">
            <a:spLocks noGrp="1"/>
          </p:cNvSpPr>
          <p:nvPr>
            <p:ph type="body" idx="1"/>
          </p:nvPr>
        </p:nvSpPr>
        <p:spPr>
          <a:xfrm>
            <a:off x="257705" y="2888617"/>
            <a:ext cx="2321700" cy="66090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42"/>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43"/>
          <p:cNvSpPr txBox="1">
            <a:spLocks noGrp="1"/>
          </p:cNvSpPr>
          <p:nvPr>
            <p:ph type="title"/>
          </p:nvPr>
        </p:nvSpPr>
        <p:spPr>
          <a:xfrm>
            <a:off x="405325" y="935745"/>
            <a:ext cx="5264700" cy="8503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43"/>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44"/>
          <p:cNvSpPr/>
          <p:nvPr/>
        </p:nvSpPr>
        <p:spPr>
          <a:xfrm>
            <a:off x="3780000" y="-260"/>
            <a:ext cx="3780000" cy="10692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44"/>
          <p:cNvSpPr txBox="1">
            <a:spLocks noGrp="1"/>
          </p:cNvSpPr>
          <p:nvPr>
            <p:ph type="title"/>
          </p:nvPr>
        </p:nvSpPr>
        <p:spPr>
          <a:xfrm>
            <a:off x="219508" y="2563450"/>
            <a:ext cx="3344400" cy="3081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44"/>
          <p:cNvSpPr txBox="1">
            <a:spLocks noGrp="1"/>
          </p:cNvSpPr>
          <p:nvPr>
            <p:ph type="subTitle" idx="1"/>
          </p:nvPr>
        </p:nvSpPr>
        <p:spPr>
          <a:xfrm>
            <a:off x="219508" y="5826865"/>
            <a:ext cx="3344400" cy="25674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44"/>
          <p:cNvSpPr txBox="1">
            <a:spLocks noGrp="1"/>
          </p:cNvSpPr>
          <p:nvPr>
            <p:ph type="body" idx="2"/>
          </p:nvPr>
        </p:nvSpPr>
        <p:spPr>
          <a:xfrm>
            <a:off x="4083839" y="1505164"/>
            <a:ext cx="3172200" cy="76812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44"/>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45"/>
          <p:cNvSpPr txBox="1">
            <a:spLocks noGrp="1"/>
          </p:cNvSpPr>
          <p:nvPr>
            <p:ph type="body" idx="1"/>
          </p:nvPr>
        </p:nvSpPr>
        <p:spPr>
          <a:xfrm>
            <a:off x="257705" y="8794266"/>
            <a:ext cx="4959600" cy="12579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45"/>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36"/>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36"/>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36"/>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
          <p:cNvSpPr/>
          <p:nvPr/>
        </p:nvSpPr>
        <p:spPr>
          <a:xfrm>
            <a:off x="190350" y="196050"/>
            <a:ext cx="7179300" cy="10299900"/>
          </a:xfrm>
          <a:prstGeom prst="rect">
            <a:avLst/>
          </a:prstGeom>
          <a:noFill/>
          <a:ln w="7620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4800"/>
              <a:buFont typeface="Arial"/>
              <a:buNone/>
            </a:pPr>
            <a:r>
              <a:rPr lang="en-GB" sz="4800" b="0" i="0" u="none" strike="noStrike" cap="none">
                <a:solidFill>
                  <a:srgbClr val="000000"/>
                </a:solidFill>
                <a:latin typeface="Karla SemiBold"/>
                <a:ea typeface="Karla SemiBold"/>
                <a:cs typeface="Karla SemiBold"/>
                <a:sym typeface="Karla SemiBold"/>
              </a:rPr>
              <a:t>My Phonics Workbook</a:t>
            </a:r>
            <a:endParaRPr sz="4800" b="0" i="0" u="none" strike="noStrike" cap="none">
              <a:solidFill>
                <a:srgbClr val="000000"/>
              </a:solidFill>
              <a:latin typeface="Karla SemiBold"/>
              <a:ea typeface="Karla SemiBold"/>
              <a:cs typeface="Karla SemiBold"/>
              <a:sym typeface="Karla SemiBold"/>
            </a:endParaRPr>
          </a:p>
        </p:txBody>
      </p:sp>
      <p:sp>
        <p:nvSpPr>
          <p:cNvPr id="55" name="Google Shape;55;p1"/>
          <p:cNvSpPr/>
          <p:nvPr/>
        </p:nvSpPr>
        <p:spPr>
          <a:xfrm>
            <a:off x="957738" y="545950"/>
            <a:ext cx="5576100" cy="903900"/>
          </a:xfrm>
          <a:prstGeom prst="rect">
            <a:avLst/>
          </a:prstGeom>
          <a:solidFill>
            <a:srgbClr val="FFFFF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6" name="Google Shape;56;p1"/>
          <p:cNvPicPr preferRelativeResize="0"/>
          <p:nvPr/>
        </p:nvPicPr>
        <p:blipFill rotWithShape="1">
          <a:blip r:embed="rId3">
            <a:alphaModFix/>
          </a:blip>
          <a:srcRect l="34536" t="11124" r="33396" b="14856"/>
          <a:stretch/>
        </p:blipFill>
        <p:spPr>
          <a:xfrm>
            <a:off x="957737" y="2591353"/>
            <a:ext cx="5443063" cy="7554509"/>
          </a:xfrm>
          <a:prstGeom prst="rect">
            <a:avLst/>
          </a:prstGeom>
          <a:noFill/>
          <a:ln w="76200" cap="flat" cmpd="sng">
            <a:solidFill>
              <a:schemeClr val="dk2"/>
            </a:solidFill>
            <a:prstDash val="solid"/>
            <a:round/>
            <a:headEnd type="none" w="sm" len="sm"/>
            <a:tailEnd type="none" w="sm" len="sm"/>
          </a:ln>
        </p:spPr>
      </p:pic>
      <p:sp>
        <p:nvSpPr>
          <p:cNvPr id="57" name="Google Shape;57;p1"/>
          <p:cNvSpPr/>
          <p:nvPr/>
        </p:nvSpPr>
        <p:spPr>
          <a:xfrm>
            <a:off x="2338754" y="7174523"/>
            <a:ext cx="3376246" cy="925937"/>
          </a:xfrm>
          <a:prstGeom prst="roundRect">
            <a:avLst>
              <a:gd name="adj" fmla="val 16667"/>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2"/>
          <p:cNvSpPr/>
          <p:nvPr/>
        </p:nvSpPr>
        <p:spPr>
          <a:xfrm>
            <a:off x="190350" y="196050"/>
            <a:ext cx="7179300" cy="10299900"/>
          </a:xfrm>
          <a:prstGeom prst="rect">
            <a:avLst/>
          </a:prstGeom>
          <a:noFill/>
          <a:ln w="7620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4800"/>
              <a:buFont typeface="Arial"/>
              <a:buNone/>
            </a:pPr>
            <a:endParaRPr sz="4800" b="0" i="0" u="none" strike="noStrike" cap="none">
              <a:solidFill>
                <a:srgbClr val="000000"/>
              </a:solidFill>
              <a:latin typeface="Karla SemiBold"/>
              <a:ea typeface="Karla SemiBold"/>
              <a:cs typeface="Karla SemiBold"/>
              <a:sym typeface="Karla SemiBold"/>
            </a:endParaRPr>
          </a:p>
        </p:txBody>
      </p:sp>
      <p:sp>
        <p:nvSpPr>
          <p:cNvPr id="64" name="Google Shape;64;p2"/>
          <p:cNvSpPr txBox="1">
            <a:spLocks noGrp="1"/>
          </p:cNvSpPr>
          <p:nvPr>
            <p:ph type="body" idx="1"/>
          </p:nvPr>
        </p:nvSpPr>
        <p:spPr>
          <a:xfrm>
            <a:off x="371400" y="392100"/>
            <a:ext cx="6817200" cy="10299900"/>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lnSpc>
                <a:spcPct val="115000"/>
              </a:lnSpc>
              <a:spcBef>
                <a:spcPts val="0"/>
              </a:spcBef>
              <a:spcAft>
                <a:spcPts val="0"/>
              </a:spcAft>
              <a:buSzPct val="81081"/>
              <a:buNone/>
            </a:pPr>
            <a:r>
              <a:rPr lang="en-GB" sz="2400" dirty="0">
                <a:latin typeface="Karla"/>
                <a:ea typeface="Karla"/>
                <a:cs typeface="Karla"/>
                <a:sym typeface="Karla"/>
              </a:rPr>
              <a:t>Dear Parents/Carers,</a:t>
            </a:r>
            <a:endParaRPr sz="2400" dirty="0">
              <a:latin typeface="Karla"/>
              <a:ea typeface="Karla"/>
              <a:cs typeface="Karla"/>
              <a:sym typeface="Karla"/>
            </a:endParaRPr>
          </a:p>
          <a:p>
            <a:pPr marL="0" lvl="0" indent="0" algn="l" rtl="0">
              <a:lnSpc>
                <a:spcPct val="115000"/>
              </a:lnSpc>
              <a:spcBef>
                <a:spcPts val="1200"/>
              </a:spcBef>
              <a:spcAft>
                <a:spcPts val="0"/>
              </a:spcAft>
              <a:buSzPct val="81081"/>
              <a:buNone/>
            </a:pPr>
            <a:r>
              <a:rPr lang="en-GB" sz="2400" b="1" dirty="0" smtClean="0">
                <a:latin typeface="Karla"/>
                <a:ea typeface="Karla"/>
                <a:cs typeface="Karla"/>
                <a:sym typeface="Karla"/>
              </a:rPr>
              <a:t>Easter  </a:t>
            </a:r>
            <a:r>
              <a:rPr lang="en-GB" sz="2400" b="1" dirty="0">
                <a:latin typeface="Karla"/>
                <a:ea typeface="Karla"/>
                <a:cs typeface="Karla"/>
                <a:sym typeface="Karla"/>
              </a:rPr>
              <a:t>Homework Pack</a:t>
            </a:r>
            <a:endParaRPr sz="2400" b="1" dirty="0">
              <a:latin typeface="Karla"/>
              <a:ea typeface="Karla"/>
              <a:cs typeface="Karla"/>
              <a:sym typeface="Karla"/>
            </a:endParaRPr>
          </a:p>
          <a:p>
            <a:pPr marL="0" lvl="0" indent="0" algn="l" rtl="0">
              <a:lnSpc>
                <a:spcPct val="115000"/>
              </a:lnSpc>
              <a:spcBef>
                <a:spcPts val="1200"/>
              </a:spcBef>
              <a:spcAft>
                <a:spcPts val="0"/>
              </a:spcAft>
              <a:buSzPct val="81081"/>
              <a:buNone/>
            </a:pPr>
            <a:r>
              <a:rPr lang="en-GB" sz="2400" dirty="0">
                <a:latin typeface="Karla"/>
                <a:ea typeface="Karla"/>
                <a:cs typeface="Karla"/>
                <a:sym typeface="Karla"/>
              </a:rPr>
              <a:t>Let your children practise their phonics by reading the sounds and words listed in this pack. Repeated practice helps your child’s learning, so encourage them to practice the pack over and over again! </a:t>
            </a:r>
            <a:endParaRPr sz="2400" dirty="0">
              <a:latin typeface="Karla"/>
              <a:ea typeface="Karla"/>
              <a:cs typeface="Karla"/>
              <a:sym typeface="Karla"/>
            </a:endParaRPr>
          </a:p>
          <a:p>
            <a:pPr marL="0" lvl="0" indent="0" algn="l" rtl="0">
              <a:lnSpc>
                <a:spcPct val="115000"/>
              </a:lnSpc>
              <a:spcBef>
                <a:spcPts val="1200"/>
              </a:spcBef>
              <a:spcAft>
                <a:spcPts val="0"/>
              </a:spcAft>
              <a:buSzPct val="81081"/>
              <a:buNone/>
            </a:pPr>
            <a:r>
              <a:rPr lang="en-GB" sz="2400" dirty="0">
                <a:latin typeface="Karla"/>
                <a:ea typeface="Karla"/>
                <a:cs typeface="Karla"/>
                <a:sym typeface="Karla"/>
              </a:rPr>
              <a:t>Little and often works best, </a:t>
            </a:r>
            <a:r>
              <a:rPr lang="en-GB" sz="2400" dirty="0" smtClean="0">
                <a:latin typeface="Karla"/>
                <a:ea typeface="Karla"/>
                <a:cs typeface="Karla"/>
                <a:sym typeface="Karla"/>
              </a:rPr>
              <a:t>2 activities each day is </a:t>
            </a:r>
            <a:r>
              <a:rPr lang="en-GB" sz="2400" dirty="0">
                <a:latin typeface="Karla"/>
                <a:ea typeface="Karla"/>
                <a:cs typeface="Karla"/>
                <a:sym typeface="Karla"/>
              </a:rPr>
              <a:t>plenty of practice. </a:t>
            </a:r>
            <a:endParaRPr sz="2400" dirty="0">
              <a:latin typeface="Karla"/>
              <a:ea typeface="Karla"/>
              <a:cs typeface="Karla"/>
              <a:sym typeface="Karla"/>
            </a:endParaRPr>
          </a:p>
          <a:p>
            <a:pPr marL="0" lvl="0" indent="0" algn="l" rtl="0">
              <a:lnSpc>
                <a:spcPct val="115000"/>
              </a:lnSpc>
              <a:spcBef>
                <a:spcPts val="1200"/>
              </a:spcBef>
              <a:spcAft>
                <a:spcPts val="0"/>
              </a:spcAft>
              <a:buSzPct val="81081"/>
              <a:buNone/>
            </a:pPr>
            <a:endParaRPr sz="2400" dirty="0">
              <a:latin typeface="Karla"/>
              <a:ea typeface="Karla"/>
              <a:cs typeface="Karla"/>
              <a:sym typeface="Karla"/>
            </a:endParaRPr>
          </a:p>
          <a:p>
            <a:pPr marL="0" lvl="0" indent="0" algn="l" rtl="0">
              <a:lnSpc>
                <a:spcPct val="115000"/>
              </a:lnSpc>
              <a:spcBef>
                <a:spcPts val="1200"/>
              </a:spcBef>
              <a:spcAft>
                <a:spcPts val="0"/>
              </a:spcAft>
              <a:buSzPct val="81081"/>
              <a:buNone/>
            </a:pPr>
            <a:r>
              <a:rPr lang="en-GB" sz="2400" b="1" dirty="0">
                <a:latin typeface="Karla"/>
                <a:ea typeface="Karla"/>
                <a:cs typeface="Karla"/>
                <a:sym typeface="Karla"/>
              </a:rPr>
              <a:t>Sounds: </a:t>
            </a:r>
            <a:r>
              <a:rPr lang="en-GB" sz="2400" dirty="0">
                <a:latin typeface="Karla"/>
                <a:ea typeface="Karla"/>
                <a:cs typeface="Karla"/>
                <a:sym typeface="Karla"/>
              </a:rPr>
              <a:t>Each comes with a picture and a rhyme to help children remember </a:t>
            </a:r>
            <a:r>
              <a:rPr lang="en-GB" sz="2400" dirty="0" smtClean="0">
                <a:latin typeface="Karla"/>
                <a:ea typeface="Karla"/>
                <a:cs typeface="Karla"/>
                <a:sym typeface="Karla"/>
              </a:rPr>
              <a:t>it – Scan the QR code to access the </a:t>
            </a:r>
            <a:r>
              <a:rPr lang="en-GB" sz="2400" dirty="0">
                <a:latin typeface="Karla"/>
                <a:ea typeface="Karla"/>
                <a:cs typeface="Karla"/>
                <a:sym typeface="Karla"/>
              </a:rPr>
              <a:t>R</a:t>
            </a:r>
            <a:r>
              <a:rPr lang="en-GB" sz="2400" dirty="0" smtClean="0">
                <a:latin typeface="Karla"/>
                <a:ea typeface="Karla"/>
                <a:cs typeface="Karla"/>
                <a:sym typeface="Karla"/>
              </a:rPr>
              <a:t>ead Write Inc. virtual classroom for each sound. </a:t>
            </a:r>
            <a:endParaRPr sz="2400" dirty="0">
              <a:latin typeface="Karla"/>
              <a:ea typeface="Karla"/>
              <a:cs typeface="Karla"/>
              <a:sym typeface="Karla"/>
            </a:endParaRPr>
          </a:p>
          <a:p>
            <a:pPr marL="0" lvl="0" indent="0" algn="l" rtl="0">
              <a:lnSpc>
                <a:spcPct val="115000"/>
              </a:lnSpc>
              <a:spcBef>
                <a:spcPts val="1200"/>
              </a:spcBef>
              <a:spcAft>
                <a:spcPts val="0"/>
              </a:spcAft>
              <a:buSzPct val="81081"/>
              <a:buNone/>
            </a:pPr>
            <a:r>
              <a:rPr lang="en-GB" sz="2400" b="1" dirty="0">
                <a:latin typeface="Karla"/>
                <a:ea typeface="Karla"/>
                <a:cs typeface="Karla"/>
                <a:sym typeface="Karla"/>
              </a:rPr>
              <a:t>Special friends: </a:t>
            </a:r>
            <a:r>
              <a:rPr lang="en-GB" sz="2400" dirty="0">
                <a:latin typeface="Karla"/>
                <a:ea typeface="Karla"/>
                <a:cs typeface="Karla"/>
                <a:sym typeface="Karla"/>
              </a:rPr>
              <a:t>A sound made up of one or more letters.</a:t>
            </a:r>
            <a:endParaRPr sz="2400" dirty="0">
              <a:latin typeface="Karla"/>
              <a:ea typeface="Karla"/>
              <a:cs typeface="Karla"/>
              <a:sym typeface="Karla"/>
            </a:endParaRPr>
          </a:p>
          <a:p>
            <a:pPr marL="0" lvl="0" indent="0" algn="l" rtl="0">
              <a:lnSpc>
                <a:spcPct val="115000"/>
              </a:lnSpc>
              <a:spcBef>
                <a:spcPts val="1200"/>
              </a:spcBef>
              <a:spcAft>
                <a:spcPts val="0"/>
              </a:spcAft>
              <a:buSzPct val="81081"/>
              <a:buNone/>
            </a:pPr>
            <a:r>
              <a:rPr lang="en-GB" sz="2400" b="1" dirty="0">
                <a:latin typeface="Karla"/>
                <a:ea typeface="Karla"/>
                <a:cs typeface="Karla"/>
                <a:sym typeface="Karla"/>
              </a:rPr>
              <a:t>The words:</a:t>
            </a:r>
            <a:r>
              <a:rPr lang="en-GB" sz="2400" dirty="0">
                <a:latin typeface="Karla"/>
                <a:ea typeface="Karla"/>
                <a:cs typeface="Karla"/>
                <a:sym typeface="Karla"/>
              </a:rPr>
              <a:t> Single syllable, multi-syllabic and nonsense ‘alien’ words (these help build children’s reading stamina). </a:t>
            </a:r>
            <a:endParaRPr sz="2400" dirty="0">
              <a:latin typeface="Karla"/>
              <a:ea typeface="Karla"/>
              <a:cs typeface="Karla"/>
              <a:sym typeface="Karla"/>
            </a:endParaRPr>
          </a:p>
          <a:p>
            <a:pPr marL="0" lvl="0" indent="0" algn="l" rtl="0">
              <a:lnSpc>
                <a:spcPct val="115000"/>
              </a:lnSpc>
              <a:spcBef>
                <a:spcPts val="1200"/>
              </a:spcBef>
              <a:spcAft>
                <a:spcPts val="0"/>
              </a:spcAft>
              <a:buSzPct val="81081"/>
              <a:buNone/>
            </a:pPr>
            <a:r>
              <a:rPr lang="en-GB" sz="2400" dirty="0">
                <a:latin typeface="Karla"/>
                <a:ea typeface="Karla"/>
                <a:cs typeface="Karla"/>
                <a:sym typeface="Karla"/>
              </a:rPr>
              <a:t>The children read the word using this routine:</a:t>
            </a:r>
            <a:endParaRPr sz="2400" dirty="0">
              <a:latin typeface="Karla"/>
              <a:ea typeface="Karla"/>
              <a:cs typeface="Karla"/>
              <a:sym typeface="Karla"/>
            </a:endParaRPr>
          </a:p>
          <a:p>
            <a:pPr marL="0" lvl="0" indent="0" algn="l" rtl="0">
              <a:lnSpc>
                <a:spcPct val="115000"/>
              </a:lnSpc>
              <a:spcBef>
                <a:spcPts val="1200"/>
              </a:spcBef>
              <a:spcAft>
                <a:spcPts val="0"/>
              </a:spcAft>
              <a:buSzPct val="81081"/>
              <a:buNone/>
            </a:pPr>
            <a:r>
              <a:rPr lang="en-GB" sz="2400" b="1" i="1" dirty="0">
                <a:latin typeface="Karla"/>
                <a:ea typeface="Karla"/>
                <a:cs typeface="Karla"/>
                <a:sym typeface="Karla"/>
              </a:rPr>
              <a:t>Special friends, Fred-Talk, Read the word. </a:t>
            </a:r>
            <a:endParaRPr sz="2400" b="1" i="1" dirty="0">
              <a:latin typeface="Karla"/>
              <a:ea typeface="Karla"/>
              <a:cs typeface="Karla"/>
              <a:sym typeface="Karla"/>
            </a:endParaRPr>
          </a:p>
          <a:p>
            <a:pPr marL="0" lvl="0" indent="0" algn="l" rtl="0">
              <a:lnSpc>
                <a:spcPct val="115000"/>
              </a:lnSpc>
              <a:spcBef>
                <a:spcPts val="1200"/>
              </a:spcBef>
              <a:spcAft>
                <a:spcPts val="0"/>
              </a:spcAft>
              <a:buClr>
                <a:schemeClr val="dk1"/>
              </a:buClr>
              <a:buSzPct val="45833"/>
              <a:buFont typeface="Arial"/>
              <a:buNone/>
            </a:pPr>
            <a:r>
              <a:rPr lang="en-GB" sz="2400" dirty="0">
                <a:latin typeface="Karla"/>
                <a:ea typeface="Karla"/>
                <a:cs typeface="Karla"/>
                <a:sym typeface="Karla"/>
              </a:rPr>
              <a:t>Thank you for your support with your child’s reading journey. Please speak with you child’s class teacher if you have any questions</a:t>
            </a:r>
            <a:r>
              <a:rPr lang="en-GB" sz="2400" dirty="0" smtClean="0">
                <a:latin typeface="Karla"/>
                <a:ea typeface="Karla"/>
                <a:cs typeface="Karla"/>
                <a:sym typeface="Karla"/>
              </a:rPr>
              <a:t>.</a:t>
            </a:r>
            <a:endParaRPr sz="2400" dirty="0">
              <a:latin typeface="Karla"/>
              <a:ea typeface="Karla"/>
              <a:cs typeface="Karla"/>
              <a:sym typeface="Karla"/>
            </a:endParaRPr>
          </a:p>
        </p:txBody>
      </p:sp>
      <p:pic>
        <p:nvPicPr>
          <p:cNvPr id="65" name="Google Shape;65;p2"/>
          <p:cNvPicPr preferRelativeResize="0"/>
          <p:nvPr/>
        </p:nvPicPr>
        <p:blipFill rotWithShape="1">
          <a:blip r:embed="rId3">
            <a:alphaModFix/>
          </a:blip>
          <a:srcRect t="9035" r="80148" b="60965"/>
          <a:stretch/>
        </p:blipFill>
        <p:spPr>
          <a:xfrm>
            <a:off x="6039900" y="465600"/>
            <a:ext cx="923375" cy="9277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2"/>
          <p:cNvSpPr/>
          <p:nvPr/>
        </p:nvSpPr>
        <p:spPr>
          <a:xfrm>
            <a:off x="190350" y="196050"/>
            <a:ext cx="7179300" cy="10299900"/>
          </a:xfrm>
          <a:prstGeom prst="rect">
            <a:avLst/>
          </a:prstGeom>
          <a:noFill/>
          <a:ln w="7620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4800"/>
              <a:buFont typeface="Arial"/>
              <a:buNone/>
            </a:pPr>
            <a:endParaRPr sz="4800" b="0" i="0" u="none" strike="noStrike" cap="none">
              <a:solidFill>
                <a:srgbClr val="000000"/>
              </a:solidFill>
              <a:latin typeface="Karla SemiBold"/>
              <a:ea typeface="Karla SemiBold"/>
              <a:cs typeface="Karla SemiBold"/>
              <a:sym typeface="Karla SemiBold"/>
            </a:endParaRPr>
          </a:p>
        </p:txBody>
      </p:sp>
      <p:sp>
        <p:nvSpPr>
          <p:cNvPr id="64" name="Google Shape;64;p2"/>
          <p:cNvSpPr txBox="1">
            <a:spLocks noGrp="1"/>
          </p:cNvSpPr>
          <p:nvPr>
            <p:ph type="body" idx="1"/>
          </p:nvPr>
        </p:nvSpPr>
        <p:spPr>
          <a:xfrm>
            <a:off x="371400" y="392100"/>
            <a:ext cx="6817200" cy="102999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ct val="81081"/>
              <a:buNone/>
            </a:pPr>
            <a:r>
              <a:rPr lang="en-GB" sz="2400" dirty="0" smtClean="0">
                <a:latin typeface="Karla"/>
                <a:ea typeface="Karla"/>
                <a:cs typeface="Karla"/>
                <a:sym typeface="Karla"/>
              </a:rPr>
              <a:t>Individual Letters</a:t>
            </a:r>
          </a:p>
          <a:p>
            <a:pPr marL="0" lvl="0" indent="0" algn="l" rtl="0">
              <a:lnSpc>
                <a:spcPct val="115000"/>
              </a:lnSpc>
              <a:spcBef>
                <a:spcPts val="0"/>
              </a:spcBef>
              <a:spcAft>
                <a:spcPts val="0"/>
              </a:spcAft>
              <a:buSzPct val="81081"/>
              <a:buNone/>
            </a:pPr>
            <a:endParaRPr lang="en-GB" sz="2400" dirty="0">
              <a:latin typeface="Karla"/>
              <a:ea typeface="Karla"/>
              <a:cs typeface="Karla"/>
              <a:sym typeface="Karla"/>
            </a:endParaRPr>
          </a:p>
          <a:p>
            <a:pPr marL="0" lvl="0" indent="0" algn="l" rtl="0">
              <a:lnSpc>
                <a:spcPct val="115000"/>
              </a:lnSpc>
              <a:spcBef>
                <a:spcPts val="0"/>
              </a:spcBef>
              <a:spcAft>
                <a:spcPts val="0"/>
              </a:spcAft>
              <a:buSzPct val="81081"/>
              <a:buNone/>
            </a:pPr>
            <a:endParaRPr sz="2400" dirty="0">
              <a:latin typeface="Karla"/>
              <a:ea typeface="Karla"/>
              <a:cs typeface="Karla"/>
              <a:sym typeface="Karla"/>
            </a:endParaRPr>
          </a:p>
        </p:txBody>
      </p:sp>
      <p:pic>
        <p:nvPicPr>
          <p:cNvPr id="2" name="Picture 1"/>
          <p:cNvPicPr>
            <a:picLocks noChangeAspect="1"/>
          </p:cNvPicPr>
          <p:nvPr/>
        </p:nvPicPr>
        <p:blipFill>
          <a:blip r:embed="rId3"/>
          <a:stretch>
            <a:fillRect/>
          </a:stretch>
        </p:blipFill>
        <p:spPr>
          <a:xfrm>
            <a:off x="1633169" y="871451"/>
            <a:ext cx="4293657" cy="5209784"/>
          </a:xfrm>
          <a:prstGeom prst="rect">
            <a:avLst/>
          </a:prstGeom>
        </p:spPr>
      </p:pic>
      <p:pic>
        <p:nvPicPr>
          <p:cNvPr id="3" name="Picture 2"/>
          <p:cNvPicPr>
            <a:picLocks noChangeAspect="1"/>
          </p:cNvPicPr>
          <p:nvPr/>
        </p:nvPicPr>
        <p:blipFill rotWithShape="1">
          <a:blip r:embed="rId4"/>
          <a:srcRect t="-4943" b="48783"/>
          <a:stretch/>
        </p:blipFill>
        <p:spPr>
          <a:xfrm>
            <a:off x="1633169" y="5819727"/>
            <a:ext cx="4293657" cy="2943811"/>
          </a:xfrm>
          <a:prstGeom prst="rect">
            <a:avLst/>
          </a:prstGeom>
        </p:spPr>
      </p:pic>
      <p:pic>
        <p:nvPicPr>
          <p:cNvPr id="4" name="Picture 3"/>
          <p:cNvPicPr>
            <a:picLocks noChangeAspect="1"/>
          </p:cNvPicPr>
          <p:nvPr/>
        </p:nvPicPr>
        <p:blipFill rotWithShape="1">
          <a:blip r:embed="rId5"/>
          <a:srcRect t="48861" r="48180" b="22143"/>
          <a:stretch/>
        </p:blipFill>
        <p:spPr>
          <a:xfrm>
            <a:off x="2627315" y="8763538"/>
            <a:ext cx="2305361" cy="1596572"/>
          </a:xfrm>
          <a:prstGeom prst="rect">
            <a:avLst/>
          </a:prstGeom>
        </p:spPr>
      </p:pic>
    </p:spTree>
    <p:extLst>
      <p:ext uri="{BB962C8B-B14F-4D97-AF65-F5344CB8AC3E}">
        <p14:creationId xmlns:p14="http://schemas.microsoft.com/office/powerpoint/2010/main" val="4190206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2"/>
          <p:cNvSpPr/>
          <p:nvPr/>
        </p:nvSpPr>
        <p:spPr>
          <a:xfrm>
            <a:off x="190350" y="196050"/>
            <a:ext cx="7179300" cy="10299900"/>
          </a:xfrm>
          <a:prstGeom prst="rect">
            <a:avLst/>
          </a:prstGeom>
          <a:noFill/>
          <a:ln w="7620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4800"/>
              <a:buFont typeface="Arial"/>
              <a:buNone/>
            </a:pPr>
            <a:endParaRPr sz="4800" b="0" i="0" u="none" strike="noStrike" cap="none">
              <a:solidFill>
                <a:srgbClr val="000000"/>
              </a:solidFill>
              <a:latin typeface="Karla SemiBold"/>
              <a:ea typeface="Karla SemiBold"/>
              <a:cs typeface="Karla SemiBold"/>
              <a:sym typeface="Karla SemiBold"/>
            </a:endParaRPr>
          </a:p>
        </p:txBody>
      </p:sp>
      <p:sp>
        <p:nvSpPr>
          <p:cNvPr id="64" name="Google Shape;64;p2"/>
          <p:cNvSpPr txBox="1">
            <a:spLocks noGrp="1"/>
          </p:cNvSpPr>
          <p:nvPr>
            <p:ph type="body" idx="1"/>
          </p:nvPr>
        </p:nvSpPr>
        <p:spPr>
          <a:xfrm>
            <a:off x="371400" y="392100"/>
            <a:ext cx="6817200" cy="102999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ct val="81081"/>
              <a:buNone/>
            </a:pPr>
            <a:r>
              <a:rPr lang="en-GB" sz="2400" smtClean="0">
                <a:latin typeface="Karla"/>
                <a:ea typeface="Karla"/>
                <a:cs typeface="Karla"/>
                <a:sym typeface="Karla"/>
              </a:rPr>
              <a:t>Special friends</a:t>
            </a:r>
            <a:endParaRPr lang="en-GB" sz="2400" dirty="0">
              <a:latin typeface="Karla"/>
              <a:ea typeface="Karla"/>
              <a:cs typeface="Karla"/>
              <a:sym typeface="Karla"/>
            </a:endParaRPr>
          </a:p>
          <a:p>
            <a:pPr marL="0" lvl="0" indent="0" algn="l" rtl="0">
              <a:lnSpc>
                <a:spcPct val="115000"/>
              </a:lnSpc>
              <a:spcBef>
                <a:spcPts val="0"/>
              </a:spcBef>
              <a:spcAft>
                <a:spcPts val="0"/>
              </a:spcAft>
              <a:buSzPct val="81081"/>
              <a:buNone/>
            </a:pPr>
            <a:endParaRPr sz="2400" dirty="0">
              <a:latin typeface="Karla"/>
              <a:ea typeface="Karla"/>
              <a:cs typeface="Karla"/>
              <a:sym typeface="Karla"/>
            </a:endParaRPr>
          </a:p>
        </p:txBody>
      </p:sp>
      <p:pic>
        <p:nvPicPr>
          <p:cNvPr id="2" name="Picture 1"/>
          <p:cNvPicPr>
            <a:picLocks noChangeAspect="1"/>
          </p:cNvPicPr>
          <p:nvPr/>
        </p:nvPicPr>
        <p:blipFill rotWithShape="1">
          <a:blip r:embed="rId3"/>
          <a:srcRect t="74617"/>
          <a:stretch/>
        </p:blipFill>
        <p:spPr>
          <a:xfrm>
            <a:off x="371400" y="1171698"/>
            <a:ext cx="6622420" cy="2052207"/>
          </a:xfrm>
          <a:prstGeom prst="rect">
            <a:avLst/>
          </a:prstGeom>
        </p:spPr>
      </p:pic>
      <p:pic>
        <p:nvPicPr>
          <p:cNvPr id="3" name="Picture 2"/>
          <p:cNvPicPr>
            <a:picLocks noChangeAspect="1"/>
          </p:cNvPicPr>
          <p:nvPr/>
        </p:nvPicPr>
        <p:blipFill rotWithShape="1">
          <a:blip r:embed="rId3"/>
          <a:srcRect l="50183" t="49657" r="1887" b="24863"/>
          <a:stretch/>
        </p:blipFill>
        <p:spPr>
          <a:xfrm>
            <a:off x="2176171" y="3264210"/>
            <a:ext cx="3207657" cy="2081790"/>
          </a:xfrm>
          <a:prstGeom prst="rect">
            <a:avLst/>
          </a:prstGeom>
        </p:spPr>
      </p:pic>
      <p:pic>
        <p:nvPicPr>
          <p:cNvPr id="4" name="Picture 3"/>
          <p:cNvPicPr>
            <a:picLocks noChangeAspect="1"/>
          </p:cNvPicPr>
          <p:nvPr/>
        </p:nvPicPr>
        <p:blipFill>
          <a:blip r:embed="rId4"/>
          <a:stretch>
            <a:fillRect/>
          </a:stretch>
        </p:blipFill>
        <p:spPr>
          <a:xfrm>
            <a:off x="599986" y="6202505"/>
            <a:ext cx="6360026" cy="1718470"/>
          </a:xfrm>
          <a:prstGeom prst="rect">
            <a:avLst/>
          </a:prstGeom>
        </p:spPr>
      </p:pic>
    </p:spTree>
    <p:extLst>
      <p:ext uri="{BB962C8B-B14F-4D97-AF65-F5344CB8AC3E}">
        <p14:creationId xmlns:p14="http://schemas.microsoft.com/office/powerpoint/2010/main" val="2653008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2"/>
          <p:cNvSpPr/>
          <p:nvPr/>
        </p:nvSpPr>
        <p:spPr>
          <a:xfrm>
            <a:off x="190350" y="196050"/>
            <a:ext cx="7179300" cy="10299900"/>
          </a:xfrm>
          <a:prstGeom prst="rect">
            <a:avLst/>
          </a:prstGeom>
          <a:noFill/>
          <a:ln w="7620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Karla SemiBold"/>
              <a:ea typeface="Karla SemiBold"/>
              <a:cs typeface="Karla SemiBold"/>
              <a:sym typeface="Karla SemiBold"/>
            </a:endParaRPr>
          </a:p>
          <a:p>
            <a:pPr marL="0" marR="0" lvl="0" indent="0" algn="ctr" rtl="0">
              <a:lnSpc>
                <a:spcPct val="100000"/>
              </a:lnSpc>
              <a:spcBef>
                <a:spcPts val="0"/>
              </a:spcBef>
              <a:spcAft>
                <a:spcPts val="0"/>
              </a:spcAft>
              <a:buClr>
                <a:srgbClr val="000000"/>
              </a:buClr>
              <a:buSzPts val="4800"/>
              <a:buFont typeface="Arial"/>
              <a:buNone/>
            </a:pPr>
            <a:endParaRPr sz="4800" b="0" i="0" u="none" strike="noStrike" cap="none">
              <a:solidFill>
                <a:srgbClr val="000000"/>
              </a:solidFill>
              <a:latin typeface="Karla SemiBold"/>
              <a:ea typeface="Karla SemiBold"/>
              <a:cs typeface="Karla SemiBold"/>
              <a:sym typeface="Karla SemiBold"/>
            </a:endParaRPr>
          </a:p>
        </p:txBody>
      </p:sp>
      <p:sp>
        <p:nvSpPr>
          <p:cNvPr id="64" name="Google Shape;64;p2"/>
          <p:cNvSpPr txBox="1">
            <a:spLocks noGrp="1"/>
          </p:cNvSpPr>
          <p:nvPr>
            <p:ph type="body" idx="1"/>
          </p:nvPr>
        </p:nvSpPr>
        <p:spPr>
          <a:xfrm>
            <a:off x="371400" y="392100"/>
            <a:ext cx="6817200" cy="102999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ct val="81081"/>
              <a:buNone/>
            </a:pPr>
            <a:r>
              <a:rPr lang="en-GB" sz="2400" dirty="0" smtClean="0">
                <a:latin typeface="Karla"/>
                <a:ea typeface="Karla"/>
                <a:cs typeface="Karla"/>
                <a:sym typeface="Karla"/>
              </a:rPr>
              <a:t>Reading words</a:t>
            </a:r>
            <a:endParaRPr lang="en-GB" sz="2400" dirty="0">
              <a:latin typeface="Karla"/>
              <a:ea typeface="Karla"/>
              <a:cs typeface="Karla"/>
              <a:sym typeface="Karla"/>
            </a:endParaRPr>
          </a:p>
          <a:p>
            <a:pPr marL="0" lvl="0" indent="0" algn="l" rtl="0">
              <a:lnSpc>
                <a:spcPct val="115000"/>
              </a:lnSpc>
              <a:spcBef>
                <a:spcPts val="0"/>
              </a:spcBef>
              <a:spcAft>
                <a:spcPts val="0"/>
              </a:spcAft>
              <a:buSzPct val="81081"/>
              <a:buNone/>
            </a:pPr>
            <a:endParaRPr sz="2400" dirty="0">
              <a:latin typeface="Karla"/>
              <a:ea typeface="Karla"/>
              <a:cs typeface="Karla"/>
              <a:sym typeface="Karla"/>
            </a:endParaRPr>
          </a:p>
        </p:txBody>
      </p:sp>
      <p:pic>
        <p:nvPicPr>
          <p:cNvPr id="2" name="Picture 1"/>
          <p:cNvPicPr>
            <a:picLocks noChangeAspect="1"/>
          </p:cNvPicPr>
          <p:nvPr/>
        </p:nvPicPr>
        <p:blipFill>
          <a:blip r:embed="rId3"/>
          <a:stretch>
            <a:fillRect/>
          </a:stretch>
        </p:blipFill>
        <p:spPr>
          <a:xfrm>
            <a:off x="371400" y="1156812"/>
            <a:ext cx="1962424" cy="1933845"/>
          </a:xfrm>
          <a:prstGeom prst="rect">
            <a:avLst/>
          </a:prstGeom>
        </p:spPr>
      </p:pic>
      <p:pic>
        <p:nvPicPr>
          <p:cNvPr id="3" name="Picture 2"/>
          <p:cNvPicPr>
            <a:picLocks noChangeAspect="1"/>
          </p:cNvPicPr>
          <p:nvPr/>
        </p:nvPicPr>
        <p:blipFill>
          <a:blip r:embed="rId4"/>
          <a:stretch>
            <a:fillRect/>
          </a:stretch>
        </p:blipFill>
        <p:spPr>
          <a:xfrm>
            <a:off x="2817840" y="1099654"/>
            <a:ext cx="1924319" cy="1991003"/>
          </a:xfrm>
          <a:prstGeom prst="rect">
            <a:avLst/>
          </a:prstGeom>
        </p:spPr>
      </p:pic>
      <p:pic>
        <p:nvPicPr>
          <p:cNvPr id="4" name="Picture 3"/>
          <p:cNvPicPr>
            <a:picLocks noChangeAspect="1"/>
          </p:cNvPicPr>
          <p:nvPr/>
        </p:nvPicPr>
        <p:blipFill>
          <a:blip r:embed="rId5"/>
          <a:stretch>
            <a:fillRect/>
          </a:stretch>
        </p:blipFill>
        <p:spPr>
          <a:xfrm>
            <a:off x="5022649" y="1156812"/>
            <a:ext cx="2000529" cy="1952898"/>
          </a:xfrm>
          <a:prstGeom prst="rect">
            <a:avLst/>
          </a:prstGeom>
        </p:spPr>
      </p:pic>
      <p:pic>
        <p:nvPicPr>
          <p:cNvPr id="5" name="Picture 4"/>
          <p:cNvPicPr>
            <a:picLocks noChangeAspect="1"/>
          </p:cNvPicPr>
          <p:nvPr/>
        </p:nvPicPr>
        <p:blipFill>
          <a:blip r:embed="rId6"/>
          <a:stretch>
            <a:fillRect/>
          </a:stretch>
        </p:blipFill>
        <p:spPr>
          <a:xfrm>
            <a:off x="371400" y="3484363"/>
            <a:ext cx="2000529" cy="2057687"/>
          </a:xfrm>
          <a:prstGeom prst="rect">
            <a:avLst/>
          </a:prstGeom>
        </p:spPr>
      </p:pic>
      <p:pic>
        <p:nvPicPr>
          <p:cNvPr id="6" name="Picture 5"/>
          <p:cNvPicPr>
            <a:picLocks noChangeAspect="1"/>
          </p:cNvPicPr>
          <p:nvPr/>
        </p:nvPicPr>
        <p:blipFill>
          <a:blip r:embed="rId7"/>
          <a:stretch>
            <a:fillRect/>
          </a:stretch>
        </p:blipFill>
        <p:spPr>
          <a:xfrm>
            <a:off x="2760681" y="3527231"/>
            <a:ext cx="2038635" cy="1971950"/>
          </a:xfrm>
          <a:prstGeom prst="rect">
            <a:avLst/>
          </a:prstGeom>
        </p:spPr>
      </p:pic>
      <p:pic>
        <p:nvPicPr>
          <p:cNvPr id="7" name="Picture 6"/>
          <p:cNvPicPr>
            <a:picLocks noChangeAspect="1"/>
          </p:cNvPicPr>
          <p:nvPr/>
        </p:nvPicPr>
        <p:blipFill>
          <a:blip r:embed="rId8"/>
          <a:stretch>
            <a:fillRect/>
          </a:stretch>
        </p:blipFill>
        <p:spPr>
          <a:xfrm>
            <a:off x="4955965" y="3536757"/>
            <a:ext cx="2067213" cy="1962424"/>
          </a:xfrm>
          <a:prstGeom prst="rect">
            <a:avLst/>
          </a:prstGeom>
        </p:spPr>
      </p:pic>
      <p:pic>
        <p:nvPicPr>
          <p:cNvPr id="8" name="Picture 7"/>
          <p:cNvPicPr>
            <a:picLocks noChangeAspect="1"/>
          </p:cNvPicPr>
          <p:nvPr/>
        </p:nvPicPr>
        <p:blipFill>
          <a:blip r:embed="rId9"/>
          <a:stretch>
            <a:fillRect/>
          </a:stretch>
        </p:blipFill>
        <p:spPr>
          <a:xfrm>
            <a:off x="1517579" y="5935755"/>
            <a:ext cx="1971950" cy="1952898"/>
          </a:xfrm>
          <a:prstGeom prst="rect">
            <a:avLst/>
          </a:prstGeom>
        </p:spPr>
      </p:pic>
      <p:pic>
        <p:nvPicPr>
          <p:cNvPr id="9" name="Picture 8"/>
          <p:cNvPicPr>
            <a:picLocks noChangeAspect="1"/>
          </p:cNvPicPr>
          <p:nvPr/>
        </p:nvPicPr>
        <p:blipFill>
          <a:blip r:embed="rId10"/>
          <a:stretch>
            <a:fillRect/>
          </a:stretch>
        </p:blipFill>
        <p:spPr>
          <a:xfrm>
            <a:off x="3993805" y="5916457"/>
            <a:ext cx="1924319" cy="1952898"/>
          </a:xfrm>
          <a:prstGeom prst="rect">
            <a:avLst/>
          </a:prstGeom>
        </p:spPr>
      </p:pic>
    </p:spTree>
    <p:extLst>
      <p:ext uri="{BB962C8B-B14F-4D97-AF65-F5344CB8AC3E}">
        <p14:creationId xmlns:p14="http://schemas.microsoft.com/office/powerpoint/2010/main" val="373243641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TotalTime>
  <Words>175</Words>
  <Application>Microsoft Office PowerPoint</Application>
  <PresentationFormat>Custom</PresentationFormat>
  <Paragraphs>76</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Karla</vt:lpstr>
      <vt:lpstr>Karla SemiBold</vt:lpstr>
      <vt:lpstr>Arial</vt:lpstr>
      <vt:lpstr>Simple Light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Manjit Nandhra</dc:creator>
  <cp:lastModifiedBy>Laura Toth</cp:lastModifiedBy>
  <cp:revision>6</cp:revision>
  <dcterms:modified xsi:type="dcterms:W3CDTF">2023-03-29T22:31:59Z</dcterms:modified>
</cp:coreProperties>
</file>